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76" r:id="rId2"/>
    <p:sldId id="260" r:id="rId3"/>
    <p:sldId id="275" r:id="rId4"/>
    <p:sldId id="269" r:id="rId5"/>
    <p:sldId id="272" r:id="rId6"/>
    <p:sldId id="359" r:id="rId7"/>
    <p:sldId id="363" r:id="rId8"/>
    <p:sldId id="360" r:id="rId9"/>
    <p:sldId id="357" r:id="rId10"/>
    <p:sldId id="361" r:id="rId11"/>
    <p:sldId id="362" r:id="rId12"/>
    <p:sldId id="358"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59" autoAdjust="0"/>
    <p:restoredTop sz="94569" autoAdjust="0"/>
  </p:normalViewPr>
  <p:slideViewPr>
    <p:cSldViewPr snapToGrid="0">
      <p:cViewPr varScale="1">
        <p:scale>
          <a:sx n="37" d="100"/>
          <a:sy n="37" d="100"/>
        </p:scale>
        <p:origin x="1128" y="43"/>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01/07/2019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518.sv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official definition of a robot, by Robot Institute of America.</a:t>
            </a:r>
          </a:p>
        </p:txBody>
      </p:sp>
    </p:spTree>
    <p:extLst>
      <p:ext uri="{BB962C8B-B14F-4D97-AF65-F5344CB8AC3E}">
        <p14:creationId xmlns:p14="http://schemas.microsoft.com/office/powerpoint/2010/main" val="3612345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4133019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839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241635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562"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563"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566" name="Image"/>
          <p:cNvSpPr>
            <a:spLocks noGrp="1"/>
          </p:cNvSpPr>
          <p:nvPr>
            <p:ph type="pic" sz="quarter" idx="15"/>
          </p:nvPr>
        </p:nvSpPr>
        <p:spPr>
          <a:xfrm>
            <a:off x="1965942" y="3325299"/>
            <a:ext cx="2642046" cy="2642046"/>
          </a:xfrm>
          <a:prstGeom prst="rect">
            <a:avLst/>
          </a:prstGeom>
        </p:spPr>
        <p:txBody>
          <a:bodyPr lIns="91439" tIns="45719" rIns="91439" bIns="45719" anchor="t">
            <a:noAutofit/>
          </a:bodyPr>
          <a:lstStyle/>
          <a:p>
            <a:endParaRPr/>
          </a:p>
        </p:txBody>
      </p:sp>
      <p:sp>
        <p:nvSpPr>
          <p:cNvPr id="567" name="Add Title Here"/>
          <p:cNvSpPr txBox="1">
            <a:spLocks noGrp="1"/>
          </p:cNvSpPr>
          <p:nvPr>
            <p:ph type="body" sz="quarter" idx="16"/>
          </p:nvPr>
        </p:nvSpPr>
        <p:spPr>
          <a:xfrm>
            <a:off x="5376307"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68" name="Lorem of for ipsum randomised words our, don't look even night offer slightly beration be ration Lorem of for ipsum"/>
          <p:cNvSpPr txBox="1">
            <a:spLocks noGrp="1"/>
          </p:cNvSpPr>
          <p:nvPr>
            <p:ph type="body" sz="quarter" idx="17"/>
          </p:nvPr>
        </p:nvSpPr>
        <p:spPr>
          <a:xfrm>
            <a:off x="5376307" y="4269424"/>
            <a:ext cx="5943806" cy="1911734"/>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69" name="Image"/>
          <p:cNvSpPr>
            <a:spLocks noGrp="1"/>
          </p:cNvSpPr>
          <p:nvPr>
            <p:ph type="pic" sz="quarter" idx="18"/>
          </p:nvPr>
        </p:nvSpPr>
        <p:spPr>
          <a:xfrm>
            <a:off x="1965942" y="7534842"/>
            <a:ext cx="2642046" cy="2642046"/>
          </a:xfrm>
          <a:prstGeom prst="rect">
            <a:avLst/>
          </a:prstGeom>
        </p:spPr>
        <p:txBody>
          <a:bodyPr lIns="91439" tIns="45719" rIns="91439" bIns="45719" anchor="t">
            <a:noAutofit/>
          </a:bodyPr>
          <a:lstStyle/>
          <a:p>
            <a:endParaRPr/>
          </a:p>
        </p:txBody>
      </p:sp>
      <p:sp>
        <p:nvSpPr>
          <p:cNvPr id="570" name="Add Title Here"/>
          <p:cNvSpPr txBox="1">
            <a:spLocks noGrp="1"/>
          </p:cNvSpPr>
          <p:nvPr>
            <p:ph type="body" sz="quarter" idx="19"/>
          </p:nvPr>
        </p:nvSpPr>
        <p:spPr>
          <a:xfrm>
            <a:off x="5376307"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1" name="Lorem of for ipsum randomised words our, don't look even night offer slightly beration be ration Lorem of for ipsum"/>
          <p:cNvSpPr txBox="1">
            <a:spLocks noGrp="1"/>
          </p:cNvSpPr>
          <p:nvPr>
            <p:ph type="body" sz="quarter" idx="20"/>
          </p:nvPr>
        </p:nvSpPr>
        <p:spPr>
          <a:xfrm>
            <a:off x="5376307" y="8478966"/>
            <a:ext cx="5943806"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2" name="Image"/>
          <p:cNvSpPr>
            <a:spLocks noGrp="1"/>
          </p:cNvSpPr>
          <p:nvPr>
            <p:ph type="pic" sz="quarter" idx="21"/>
          </p:nvPr>
        </p:nvSpPr>
        <p:spPr>
          <a:xfrm>
            <a:off x="12791945" y="3325299"/>
            <a:ext cx="2642046" cy="2642046"/>
          </a:xfrm>
          <a:prstGeom prst="rect">
            <a:avLst/>
          </a:prstGeom>
        </p:spPr>
        <p:txBody>
          <a:bodyPr lIns="91439" tIns="45719" rIns="91439" bIns="45719" anchor="t">
            <a:noAutofit/>
          </a:bodyPr>
          <a:lstStyle/>
          <a:p>
            <a:endParaRPr/>
          </a:p>
        </p:txBody>
      </p:sp>
      <p:sp>
        <p:nvSpPr>
          <p:cNvPr id="573" name="Add Title Here"/>
          <p:cNvSpPr txBox="1">
            <a:spLocks noGrp="1"/>
          </p:cNvSpPr>
          <p:nvPr>
            <p:ph type="body" sz="quarter" idx="22"/>
          </p:nvPr>
        </p:nvSpPr>
        <p:spPr>
          <a:xfrm>
            <a:off x="16202310"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4" name="Lorem of for ipsum randomised words our, don't look even night offer slightly beration be ration Lorem of for ipsum"/>
          <p:cNvSpPr txBox="1">
            <a:spLocks noGrp="1"/>
          </p:cNvSpPr>
          <p:nvPr>
            <p:ph type="body" sz="quarter" idx="23"/>
          </p:nvPr>
        </p:nvSpPr>
        <p:spPr>
          <a:xfrm>
            <a:off x="16202310" y="4269423"/>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5" name="Image"/>
          <p:cNvSpPr>
            <a:spLocks noGrp="1"/>
          </p:cNvSpPr>
          <p:nvPr>
            <p:ph type="pic" sz="quarter" idx="24"/>
          </p:nvPr>
        </p:nvSpPr>
        <p:spPr>
          <a:xfrm>
            <a:off x="12791945" y="7534842"/>
            <a:ext cx="2642046" cy="2642046"/>
          </a:xfrm>
          <a:prstGeom prst="rect">
            <a:avLst/>
          </a:prstGeom>
        </p:spPr>
        <p:txBody>
          <a:bodyPr lIns="91439" tIns="45719" rIns="91439" bIns="45719" anchor="t">
            <a:noAutofit/>
          </a:bodyPr>
          <a:lstStyle/>
          <a:p>
            <a:endParaRPr/>
          </a:p>
        </p:txBody>
      </p:sp>
      <p:sp>
        <p:nvSpPr>
          <p:cNvPr id="576" name="Add Title Here"/>
          <p:cNvSpPr txBox="1">
            <a:spLocks noGrp="1"/>
          </p:cNvSpPr>
          <p:nvPr>
            <p:ph type="body" sz="quarter" idx="25"/>
          </p:nvPr>
        </p:nvSpPr>
        <p:spPr>
          <a:xfrm>
            <a:off x="16202310"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7" name="Lorem of for ipsum randomised words our, don't look even night offer slightly beration be ration Lorem of for ipsum"/>
          <p:cNvSpPr txBox="1">
            <a:spLocks noGrp="1"/>
          </p:cNvSpPr>
          <p:nvPr>
            <p:ph type="body" sz="quarter" idx="26"/>
          </p:nvPr>
        </p:nvSpPr>
        <p:spPr>
          <a:xfrm>
            <a:off x="16202310" y="8478966"/>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19"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0"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272306914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2715367"/>
            <a:ext cx="4392394" cy="585654"/>
          </a:xfrm>
          <a:prstGeom prst="rect">
            <a:avLst/>
          </a:prstGeom>
          <a:ln w="12700">
            <a:miter lim="400000"/>
          </a:ln>
        </p:spPr>
      </p:pic>
      <p:sp>
        <p:nvSpPr>
          <p:cNvPr id="11" name="Senior VP of Dank Memes"/>
          <p:cNvSpPr txBox="1">
            <a:spLocks noGrp="1"/>
          </p:cNvSpPr>
          <p:nvPr>
            <p:ph type="body" sz="quarter" idx="15" hasCustomPrompt="1"/>
          </p:nvPr>
        </p:nvSpPr>
        <p:spPr>
          <a:xfrm>
            <a:off x="9263029" y="10670116"/>
            <a:ext cx="5857942" cy="492443"/>
          </a:xfrm>
          <a:prstGeom prst="rect">
            <a:avLst/>
          </a:prstGeom>
        </p:spPr>
        <p:txBody>
          <a:bodyPr anchor="t">
            <a:spAutoFit/>
          </a:bodyPr>
          <a:lstStyle>
            <a:lvl1pPr marL="0" indent="0" algn="ctr">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dirty="0">
                <a:solidFill>
                  <a:srgbClr val="7F81A5"/>
                </a:solidFill>
              </a:rPr>
              <a:t>Your position here</a:t>
            </a:r>
          </a:p>
        </p:txBody>
      </p:sp>
      <p:sp>
        <p:nvSpPr>
          <p:cNvPr id="12" name="Johnny Appleseed"/>
          <p:cNvSpPr txBox="1">
            <a:spLocks noGrp="1"/>
          </p:cNvSpPr>
          <p:nvPr>
            <p:ph type="body" sz="quarter" idx="16" hasCustomPrompt="1"/>
          </p:nvPr>
        </p:nvSpPr>
        <p:spPr>
          <a:xfrm>
            <a:off x="9263029" y="10052050"/>
            <a:ext cx="5857942" cy="622300"/>
          </a:xfrm>
          <a:prstGeom prst="rect">
            <a:avLst/>
          </a:prstGeom>
        </p:spPr>
        <p:txBody>
          <a:bodyPr anchor="t">
            <a:spAutoFit/>
          </a:bodyPr>
          <a:lstStyle>
            <a:lvl1pPr marL="0" indent="0" algn="ctr">
              <a:spcBef>
                <a:spcPts val="0"/>
              </a:spcBef>
              <a:buSzTx/>
              <a:buNone/>
              <a:defRPr sz="3400" spc="0">
                <a:latin typeface="Inter UI Bold"/>
                <a:ea typeface="Inter UI Bold"/>
                <a:cs typeface="Inter UI Bold"/>
                <a:sym typeface="Inter UI Bold"/>
              </a:defRPr>
            </a:lvl1pPr>
          </a:lstStyle>
          <a:p>
            <a:r>
              <a:rPr dirty="0"/>
              <a:t>Your name here</a:t>
            </a:r>
          </a:p>
        </p:txBody>
      </p:sp>
      <p:sp>
        <p:nvSpPr>
          <p:cNvPr id="13" name="Lorem ipsum dolor sit amet, consectetur adipiscing elit. Praesent ut lorem consequat, viverra ante eget, condimentum ipsum. Vivamus hendrerit egestas pretium."/>
          <p:cNvSpPr txBox="1">
            <a:spLocks noGrp="1"/>
          </p:cNvSpPr>
          <p:nvPr>
            <p:ph type="body" sz="half" idx="13"/>
          </p:nvPr>
        </p:nvSpPr>
        <p:spPr>
          <a:xfrm>
            <a:off x="2600325" y="5136871"/>
            <a:ext cx="19183350" cy="4154984"/>
          </a:xfrm>
          <a:prstGeom prst="rect">
            <a:avLst/>
          </a:prstGeom>
        </p:spPr>
        <p:txBody>
          <a:bodyPr wrap="square">
            <a:spAutoFit/>
          </a:bodyPr>
          <a:lstStyle>
            <a:lvl1pPr marL="0" indent="0" algn="ctr">
              <a:lnSpc>
                <a:spcPct val="110000"/>
              </a:lnSpc>
              <a:spcBef>
                <a:spcPts val="0"/>
              </a:spcBef>
              <a:buSzTx/>
              <a:buNone/>
              <a:defRPr sz="6000" spc="0">
                <a:latin typeface="Inter UI Bold"/>
                <a:ea typeface="Inter UI Bold"/>
                <a:cs typeface="Inter UI Bold"/>
                <a:sym typeface="Inter UI Bold"/>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Praesent</a:t>
            </a:r>
            <a:r>
              <a:rPr dirty="0"/>
              <a:t> </a:t>
            </a:r>
            <a:r>
              <a:rPr dirty="0" err="1"/>
              <a:t>ut</a:t>
            </a:r>
            <a:r>
              <a:rPr dirty="0"/>
              <a:t> </a:t>
            </a:r>
            <a:r>
              <a:rPr dirty="0" err="1"/>
              <a:t>lorem</a:t>
            </a:r>
            <a:r>
              <a:rPr dirty="0"/>
              <a:t> </a:t>
            </a:r>
            <a:r>
              <a:rPr dirty="0" err="1"/>
              <a:t>consequat</a:t>
            </a:r>
            <a:r>
              <a:rPr dirty="0"/>
              <a:t>, </a:t>
            </a:r>
            <a:r>
              <a:rPr dirty="0" err="1"/>
              <a:t>viverra</a:t>
            </a:r>
            <a:r>
              <a:rPr dirty="0"/>
              <a:t> ante </a:t>
            </a:r>
            <a:r>
              <a:rPr dirty="0" err="1"/>
              <a:t>eget</a:t>
            </a:r>
            <a:r>
              <a:rPr dirty="0"/>
              <a:t>, </a:t>
            </a:r>
            <a:r>
              <a:rPr dirty="0" err="1"/>
              <a:t>condimentum</a:t>
            </a:r>
            <a:r>
              <a:rPr dirty="0"/>
              <a:t> </a:t>
            </a:r>
            <a:r>
              <a:rPr dirty="0" err="1"/>
              <a:t>ipsum</a:t>
            </a:r>
            <a:r>
              <a:rPr dirty="0"/>
              <a:t>. </a:t>
            </a:r>
            <a:r>
              <a:rPr dirty="0" err="1"/>
              <a:t>Vivamus</a:t>
            </a:r>
            <a:r>
              <a:rPr dirty="0"/>
              <a:t> </a:t>
            </a:r>
            <a:r>
              <a:rPr dirty="0" err="1"/>
              <a:t>hendrerit</a:t>
            </a:r>
            <a:r>
              <a:rPr dirty="0"/>
              <a:t> </a:t>
            </a:r>
            <a:r>
              <a:rPr dirty="0" err="1"/>
              <a:t>egestas</a:t>
            </a:r>
            <a:r>
              <a:rPr dirty="0"/>
              <a:t> </a:t>
            </a:r>
            <a:r>
              <a:rPr dirty="0" err="1"/>
              <a:t>pretium</a:t>
            </a:r>
            <a:r>
              <a:rPr dirty="0"/>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666" r:id="rId5"/>
    <p:sldLayoutId id="2147483700" r:id="rId6"/>
    <p:sldLayoutId id="2147483702" r:id="rId7"/>
    <p:sldLayoutId id="2147483701" r:id="rId8"/>
    <p:sldLayoutId id="2147483699" r:id="rId9"/>
    <p:sldLayoutId id="2147483696" r:id="rId10"/>
    <p:sldLayoutId id="2147483698" r:id="rId11"/>
    <p:sldLayoutId id="2147483697" r:id="rId12"/>
    <p:sldLayoutId id="2147483695" r:id="rId13"/>
    <p:sldLayoutId id="2147483694" r:id="rId14"/>
    <p:sldLayoutId id="2147483684" r:id="rId15"/>
    <p:sldLayoutId id="2147483687" r:id="rId16"/>
    <p:sldLayoutId id="2147483703" r:id="rId17"/>
    <p:sldLayoutId id="2147483704" r:id="rId18"/>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slideLayout" Target="../slideLayouts/slideLayout17.xml"/><Relationship Id="rId7" Type="http://schemas.openxmlformats.org/officeDocument/2006/relationships/image" Target="../media/image518.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1.png"/><Relationship Id="rId7" Type="http://schemas.openxmlformats.org/officeDocument/2006/relationships/image" Target="../media/image518.sv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678647"/>
          </a:xfrm>
        </p:spPr>
        <p:txBody>
          <a:bodyPr/>
          <a:lstStyle/>
          <a:p>
            <a:pPr>
              <a:defRPr>
                <a:effectLst/>
              </a:defRPr>
            </a:pPr>
            <a:r>
              <a:rPr lang="en-US" dirty="0" smtClean="0"/>
              <a:t>AWS fully managed source control system</a:t>
            </a:r>
            <a:endParaRPr lang="en-US" dirty="0"/>
          </a:p>
        </p:txBody>
      </p:sp>
      <p:sp>
        <p:nvSpPr>
          <p:cNvPr id="4" name="Text Placeholder 3"/>
          <p:cNvSpPr>
            <a:spLocks noGrp="1"/>
          </p:cNvSpPr>
          <p:nvPr>
            <p:ph type="body" sz="quarter" idx="17"/>
          </p:nvPr>
        </p:nvSpPr>
        <p:spPr>
          <a:xfrm>
            <a:off x="8749621" y="4688673"/>
            <a:ext cx="15379591" cy="1477328"/>
          </a:xfrm>
        </p:spPr>
        <p:txBody>
          <a:bodyPr/>
          <a:lstStyle/>
          <a:p>
            <a:pPr>
              <a:defRPr>
                <a:effectLst/>
              </a:defRPr>
            </a:pPr>
            <a:r>
              <a:rPr lang="en-US" b="1" dirty="0" smtClean="0">
                <a:latin typeface="Inter UI Extra Bold" panose="020B0502030000000004" pitchFamily="34" charset="0"/>
                <a:ea typeface="Inter UI Extra Bold" panose="020B0502030000000004" pitchFamily="34" charset="0"/>
              </a:rPr>
              <a:t>AWS Code Commit</a:t>
            </a:r>
            <a:endParaRPr lang="en-US" b="1" dirty="0">
              <a:latin typeface="Inter UI Extra Bold" panose="020B0502030000000004" pitchFamily="34" charset="0"/>
              <a:ea typeface="Inter UI Extra Bold" panose="020B0502030000000004" pitchFamily="34" charset="0"/>
            </a:endParaRPr>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867910"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169172"/>
            <a:ext cx="5860346" cy="1764586"/>
          </a:xfrm>
        </p:spPr>
        <p:txBody>
          <a:bodyPr/>
          <a:lstStyle/>
          <a:p>
            <a:pPr marL="0" indent="0">
              <a:buNone/>
            </a:pPr>
            <a:r>
              <a:rPr lang="de-DE" b="1" dirty="0" smtClean="0">
                <a:latin typeface="Inter UI" panose="020B0502030000000004" pitchFamily="34" charset="0"/>
                <a:ea typeface="Inter UI" panose="020B0502030000000004" pitchFamily="34" charset="0"/>
              </a:rPr>
              <a:t>Authentication </a:t>
            </a:r>
            <a:r>
              <a:rPr lang="de-DE" b="1" dirty="0" err="1" smtClean="0">
                <a:latin typeface="Inter UI" panose="020B0502030000000004" pitchFamily="34" charset="0"/>
                <a:ea typeface="Inter UI" panose="020B0502030000000004" pitchFamily="34" charset="0"/>
              </a:rPr>
              <a:t>methods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1646605" cy="615553"/>
          </a:xfrm>
        </p:spPr>
        <p:txBody>
          <a:bodyPr/>
          <a:lstStyle/>
          <a:p>
            <a:pPr>
              <a:defRPr>
                <a:effectLst/>
              </a:defRPr>
            </a:pPr>
            <a:r>
              <a:rPr lang="de-DE" dirty="0" smtClean="0"/>
              <a:t>HTTPS</a:t>
            </a:r>
            <a:endParaRPr lang="id-ID" dirty="0"/>
          </a:p>
        </p:txBody>
      </p:sp>
      <p:sp>
        <p:nvSpPr>
          <p:cNvPr id="6" name="Text Placeholder 5"/>
          <p:cNvSpPr>
            <a:spLocks noGrp="1"/>
          </p:cNvSpPr>
          <p:nvPr>
            <p:ph type="body" sz="quarter" idx="16"/>
          </p:nvPr>
        </p:nvSpPr>
        <p:spPr>
          <a:xfrm>
            <a:off x="3349104" y="5100791"/>
            <a:ext cx="8055814" cy="954107"/>
          </a:xfrm>
        </p:spPr>
        <p:txBody>
          <a:bodyPr/>
          <a:lstStyle/>
          <a:p>
            <a:pPr>
              <a:defRPr>
                <a:effectLst/>
              </a:defRPr>
            </a:pPr>
            <a:r>
              <a:rPr lang="en-US" dirty="0" smtClean="0"/>
              <a:t>Login with a static user name and password. You can configure both in IAM</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1075936" cy="615553"/>
          </a:xfrm>
        </p:spPr>
        <p:txBody>
          <a:bodyPr/>
          <a:lstStyle/>
          <a:p>
            <a:pPr>
              <a:defRPr>
                <a:effectLst/>
              </a:defRPr>
            </a:pPr>
            <a:r>
              <a:rPr lang="de-DE" dirty="0" smtClean="0"/>
              <a:t>SSH</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smtClean="0"/>
              <a:t>Login with public and private key pairs. You can upload your public key in the IAM console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4" name="Textplatzhalter 13"/>
          <p:cNvSpPr>
            <a:spLocks noGrp="1"/>
          </p:cNvSpPr>
          <p:nvPr>
            <p:ph type="body" sz="quarter" idx="31"/>
          </p:nvPr>
        </p:nvSpPr>
        <p:spPr/>
        <p:txBody>
          <a:bodyPr/>
          <a:lstStyle/>
          <a:p>
            <a:endParaRPr lang="de-DE"/>
          </a:p>
        </p:txBody>
      </p:sp>
      <p:sp>
        <p:nvSpPr>
          <p:cNvPr id="15" name="Textplatzhalter 14"/>
          <p:cNvSpPr>
            <a:spLocks noGrp="1"/>
          </p:cNvSpPr>
          <p:nvPr>
            <p:ph type="body" sz="quarter" idx="32"/>
          </p:nvPr>
        </p:nvSpPr>
        <p:spPr/>
        <p:txBody>
          <a:bodyPr/>
          <a:lstStyle/>
          <a:p>
            <a:endParaRPr lang="de-DE"/>
          </a:p>
        </p:txBody>
      </p:sp>
      <p:pic>
        <p:nvPicPr>
          <p:cNvPr id="17" name="Bildplatzhalter 16"/>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333723853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9"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40"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41" name="Title Text"/>
          <p:cNvSpPr txBox="1">
            <a:spLocks noGrp="1"/>
          </p:cNvSpPr>
          <p:nvPr>
            <p:ph type="body" sz="quarter" idx="13"/>
          </p:nvPr>
        </p:nvSpPr>
        <p:spPr>
          <a:prstGeom prst="rect">
            <a:avLst/>
          </a:prstGeom>
        </p:spPr>
        <p:txBody>
          <a:bodyPr/>
          <a:lstStyle/>
          <a:p>
            <a:r>
              <a:rPr lang="de-DE" dirty="0" err="1" smtClean="0"/>
              <a:t>CodeCommit</a:t>
            </a:r>
            <a:r>
              <a:rPr lang="de-DE" dirty="0" smtClean="0"/>
              <a:t> Objects &amp; Glossar</a:t>
            </a:r>
            <a:endParaRPr dirty="0"/>
          </a:p>
        </p:txBody>
      </p:sp>
      <p:sp>
        <p:nvSpPr>
          <p:cNvPr id="1742" name="Title Text"/>
          <p:cNvSpPr txBox="1">
            <a:spLocks noGrp="1"/>
          </p:cNvSpPr>
          <p:nvPr>
            <p:ph type="body" sz="quarter" idx="14"/>
          </p:nvPr>
        </p:nvSpPr>
        <p:spPr>
          <a:prstGeom prst="rect">
            <a:avLst/>
          </a:prstGeom>
        </p:spPr>
        <p:txBody>
          <a:bodyPr/>
          <a:lstStyle/>
          <a:p>
            <a:r>
              <a:t>Title Text</a:t>
            </a:r>
          </a:p>
        </p:txBody>
      </p:sp>
      <p:sp>
        <p:nvSpPr>
          <p:cNvPr id="1743" name="Graphic Design"/>
          <p:cNvSpPr txBox="1"/>
          <p:nvPr/>
        </p:nvSpPr>
        <p:spPr>
          <a:xfrm>
            <a:off x="1766870" y="4459162"/>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Repository</a:t>
            </a:r>
            <a:endParaRPr dirty="0"/>
          </a:p>
        </p:txBody>
      </p:sp>
      <p:sp>
        <p:nvSpPr>
          <p:cNvPr id="1744" name="Lorem ipsum dolor sit amet, consectetur adipiscing elit. Praesent molestie est,"/>
          <p:cNvSpPr txBox="1"/>
          <p:nvPr/>
        </p:nvSpPr>
        <p:spPr>
          <a:xfrm>
            <a:off x="1605242" y="5138784"/>
            <a:ext cx="4591012" cy="2103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repository is the </a:t>
            </a:r>
            <a:r>
              <a:rPr lang="en-US" dirty="0" smtClean="0"/>
              <a:t>main </a:t>
            </a:r>
            <a:r>
              <a:rPr lang="en-US" dirty="0"/>
              <a:t>version control object in </a:t>
            </a:r>
            <a:r>
              <a:rPr lang="en-US" dirty="0" err="1" smtClean="0"/>
              <a:t>CodeCommit</a:t>
            </a:r>
            <a:r>
              <a:rPr lang="en-US" dirty="0" smtClean="0"/>
              <a:t>, it's </a:t>
            </a:r>
            <a:r>
              <a:rPr lang="en-US" dirty="0"/>
              <a:t>where you securely store code and files for your </a:t>
            </a:r>
            <a:r>
              <a:rPr lang="en-US" dirty="0" smtClean="0"/>
              <a:t>project</a:t>
            </a:r>
            <a:endParaRPr dirty="0"/>
          </a:p>
        </p:txBody>
      </p:sp>
      <p:sp>
        <p:nvSpPr>
          <p:cNvPr id="1745" name="Marketing Design"/>
          <p:cNvSpPr txBox="1"/>
          <p:nvPr/>
        </p:nvSpPr>
        <p:spPr>
          <a:xfrm>
            <a:off x="7294371" y="4455317"/>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Source </a:t>
            </a:r>
            <a:r>
              <a:rPr lang="de-DE" dirty="0" err="1" smtClean="0"/>
              <a:t>file</a:t>
            </a:r>
            <a:endParaRPr dirty="0"/>
          </a:p>
        </p:txBody>
      </p:sp>
      <p:sp>
        <p:nvSpPr>
          <p:cNvPr id="1746" name="Lorem ipsum dolor sit amet, consectetur adipiscing elit. Praesent molestie est,"/>
          <p:cNvSpPr txBox="1"/>
          <p:nvPr/>
        </p:nvSpPr>
        <p:spPr>
          <a:xfrm>
            <a:off x="7132744" y="5134939"/>
            <a:ext cx="4591012" cy="2103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smtClean="0"/>
              <a:t>A </a:t>
            </a:r>
            <a:r>
              <a:rPr lang="en-US" dirty="0"/>
              <a:t>file is a version-controlled, self-contained piece of information available to you and other users of the </a:t>
            </a:r>
            <a:r>
              <a:rPr lang="en-US" dirty="0" smtClean="0"/>
              <a:t>repository. </a:t>
            </a:r>
            <a:endParaRPr lang="en-US" dirty="0"/>
          </a:p>
        </p:txBody>
      </p:sp>
      <p:sp>
        <p:nvSpPr>
          <p:cNvPr id="1747" name="Photography"/>
          <p:cNvSpPr txBox="1"/>
          <p:nvPr/>
        </p:nvSpPr>
        <p:spPr>
          <a:xfrm>
            <a:off x="12821873" y="4455317"/>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Commit</a:t>
            </a:r>
            <a:endParaRPr dirty="0"/>
          </a:p>
        </p:txBody>
      </p:sp>
      <p:sp>
        <p:nvSpPr>
          <p:cNvPr id="1748" name="Lorem ipsum dolor sit amet, consectetur adipiscing elit. Praesent molestie est,"/>
          <p:cNvSpPr txBox="1"/>
          <p:nvPr/>
        </p:nvSpPr>
        <p:spPr>
          <a:xfrm>
            <a:off x="12282055" y="4938729"/>
            <a:ext cx="5409664" cy="25032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Commits are snapshots of the contents and changes to the contents of your repository. Every time a user commits and pushes a change, that information is saved and stored</a:t>
            </a:r>
            <a:r>
              <a:rPr lang="en-US" dirty="0" smtClean="0"/>
              <a:t>.</a:t>
            </a:r>
            <a:endParaRPr lang="en-US" dirty="0"/>
          </a:p>
        </p:txBody>
      </p:sp>
      <p:sp>
        <p:nvSpPr>
          <p:cNvPr id="1749" name="Computing"/>
          <p:cNvSpPr txBox="1"/>
          <p:nvPr/>
        </p:nvSpPr>
        <p:spPr>
          <a:xfrm>
            <a:off x="18349372" y="4459162"/>
            <a:ext cx="4267758"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Branch</a:t>
            </a:r>
            <a:endParaRPr dirty="0"/>
          </a:p>
        </p:txBody>
      </p:sp>
      <p:sp>
        <p:nvSpPr>
          <p:cNvPr id="1750" name="Lorem ipsum dolor sit amet, consectetur adipiscing elit. Praesent molestie est,"/>
          <p:cNvSpPr txBox="1"/>
          <p:nvPr/>
        </p:nvSpPr>
        <p:spPr>
          <a:xfrm>
            <a:off x="17691719" y="5138784"/>
            <a:ext cx="5791735" cy="2103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branches to separate work on a new or different version of files without impacting work in other branches. You can use branches to develop new </a:t>
            </a:r>
            <a:r>
              <a:rPr lang="en-US" dirty="0" smtClean="0"/>
              <a:t>features and </a:t>
            </a:r>
            <a:r>
              <a:rPr lang="en-US" dirty="0"/>
              <a:t>more</a:t>
            </a:r>
            <a:r>
              <a:rPr lang="en-US" dirty="0" smtClean="0"/>
              <a:t>.</a:t>
            </a:r>
            <a:endParaRPr lang="en-US" dirty="0"/>
          </a:p>
        </p:txBody>
      </p:sp>
      <p:sp>
        <p:nvSpPr>
          <p:cNvPr id="1751" name="Professional Film"/>
          <p:cNvSpPr txBox="1"/>
          <p:nvPr/>
        </p:nvSpPr>
        <p:spPr>
          <a:xfrm>
            <a:off x="1766870" y="9624201"/>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Pull Request</a:t>
            </a:r>
            <a:endParaRPr dirty="0"/>
          </a:p>
        </p:txBody>
      </p:sp>
      <p:sp>
        <p:nvSpPr>
          <p:cNvPr id="1752" name="Lorem ipsum dolor sit amet, consectetur adipiscing elit. Praesent molestie est,"/>
          <p:cNvSpPr txBox="1"/>
          <p:nvPr/>
        </p:nvSpPr>
        <p:spPr>
          <a:xfrm>
            <a:off x="1605243" y="10303824"/>
            <a:ext cx="4591011" cy="21031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pull request is the primary way you and other repository users can review, comment on, and merge code changes from one branch to another</a:t>
            </a:r>
            <a:r>
              <a:rPr lang="en-US" dirty="0" smtClean="0"/>
              <a:t>.</a:t>
            </a:r>
            <a:endParaRPr lang="en-US" dirty="0"/>
          </a:p>
        </p:txBody>
      </p:sp>
      <p:sp>
        <p:nvSpPr>
          <p:cNvPr id="1753" name="Research"/>
          <p:cNvSpPr txBox="1"/>
          <p:nvPr/>
        </p:nvSpPr>
        <p:spPr>
          <a:xfrm>
            <a:off x="7294371" y="9620356"/>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Tag</a:t>
            </a:r>
            <a:endParaRPr dirty="0"/>
          </a:p>
        </p:txBody>
      </p:sp>
      <p:sp>
        <p:nvSpPr>
          <p:cNvPr id="1754" name="Lorem ipsum dolor sit amet, consectetur adipiscing elit. Praesent molestie est,"/>
          <p:cNvSpPr txBox="1"/>
          <p:nvPr/>
        </p:nvSpPr>
        <p:spPr>
          <a:xfrm>
            <a:off x="7132744" y="10299979"/>
            <a:ext cx="4591011" cy="17030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a tag to mark a commit with a label that helps other repository users understand its importance</a:t>
            </a:r>
            <a:r>
              <a:rPr lang="en-US" dirty="0" smtClean="0"/>
              <a:t>.</a:t>
            </a:r>
            <a:endParaRPr lang="en-US" dirty="0"/>
          </a:p>
        </p:txBody>
      </p:sp>
      <p:sp>
        <p:nvSpPr>
          <p:cNvPr id="1755" name="Marketing"/>
          <p:cNvSpPr txBox="1"/>
          <p:nvPr/>
        </p:nvSpPr>
        <p:spPr>
          <a:xfrm>
            <a:off x="12821873" y="9620356"/>
            <a:ext cx="426775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Trigger</a:t>
            </a:r>
            <a:endParaRPr dirty="0"/>
          </a:p>
        </p:txBody>
      </p:sp>
      <p:sp>
        <p:nvSpPr>
          <p:cNvPr id="1756" name="Lorem ipsum dolor sit amet, consectetur adipiscing elit. Praesent molestie est,"/>
          <p:cNvSpPr txBox="1"/>
          <p:nvPr/>
        </p:nvSpPr>
        <p:spPr>
          <a:xfrm>
            <a:off x="12647074" y="10299979"/>
            <a:ext cx="4617354"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a:t>
            </a:r>
            <a:r>
              <a:rPr lang="de-DE" dirty="0" smtClean="0"/>
              <a:t> </a:t>
            </a:r>
            <a:r>
              <a:rPr lang="de-DE" dirty="0" err="1" smtClean="0"/>
              <a:t>can</a:t>
            </a:r>
            <a:r>
              <a:rPr lang="de-DE" dirty="0" smtClean="0"/>
              <a:t> </a:t>
            </a:r>
            <a:r>
              <a:rPr lang="de-DE" dirty="0" err="1" smtClean="0"/>
              <a:t>setup</a:t>
            </a:r>
            <a:r>
              <a:rPr lang="de-DE" dirty="0" smtClean="0"/>
              <a:t> </a:t>
            </a:r>
            <a:r>
              <a:rPr lang="de-DE" dirty="0" err="1" smtClean="0"/>
              <a:t>event</a:t>
            </a:r>
            <a:r>
              <a:rPr lang="de-DE" dirty="0" smtClean="0"/>
              <a:t> </a:t>
            </a:r>
            <a:r>
              <a:rPr lang="de-DE" dirty="0" err="1" smtClean="0"/>
              <a:t>triggers</a:t>
            </a:r>
            <a:r>
              <a:rPr lang="de-DE" dirty="0" smtClean="0"/>
              <a:t> </a:t>
            </a:r>
            <a:r>
              <a:rPr lang="de-DE" dirty="0" err="1" smtClean="0"/>
              <a:t>to</a:t>
            </a:r>
            <a:r>
              <a:rPr lang="de-DE" dirty="0" smtClean="0"/>
              <a:t> push </a:t>
            </a:r>
            <a:r>
              <a:rPr lang="de-DE" dirty="0" err="1" smtClean="0"/>
              <a:t>actions</a:t>
            </a:r>
            <a:r>
              <a:rPr lang="de-DE" dirty="0" smtClean="0"/>
              <a:t> like SNS </a:t>
            </a:r>
            <a:r>
              <a:rPr lang="de-DE" dirty="0" err="1" smtClean="0"/>
              <a:t>or</a:t>
            </a:r>
            <a:r>
              <a:rPr lang="de-DE" dirty="0" smtClean="0"/>
              <a:t> Lambda </a:t>
            </a:r>
            <a:r>
              <a:rPr lang="de-DE" dirty="0" err="1" smtClean="0"/>
              <a:t>functions</a:t>
            </a:r>
            <a:endParaRPr dirty="0"/>
          </a:p>
        </p:txBody>
      </p:sp>
      <p:sp>
        <p:nvSpPr>
          <p:cNvPr id="1757" name="Pictures"/>
          <p:cNvSpPr txBox="1"/>
          <p:nvPr/>
        </p:nvSpPr>
        <p:spPr>
          <a:xfrm>
            <a:off x="18349372" y="9621473"/>
            <a:ext cx="4267758" cy="5642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Credentials</a:t>
            </a:r>
            <a:endParaRPr lang="de-DE" dirty="0" smtClean="0"/>
          </a:p>
        </p:txBody>
      </p:sp>
      <p:sp>
        <p:nvSpPr>
          <p:cNvPr id="1758" name="Lorem ipsum dolor sit amet, consectetur adipiscing elit. Praesent molestie est,"/>
          <p:cNvSpPr txBox="1"/>
          <p:nvPr/>
        </p:nvSpPr>
        <p:spPr>
          <a:xfrm>
            <a:off x="18154060" y="10303824"/>
            <a:ext cx="4658380" cy="17030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Your</a:t>
            </a:r>
            <a:r>
              <a:rPr lang="de-DE" dirty="0" smtClean="0"/>
              <a:t> </a:t>
            </a:r>
            <a:r>
              <a:rPr lang="de-DE" dirty="0" err="1" smtClean="0"/>
              <a:t>user</a:t>
            </a:r>
            <a:r>
              <a:rPr lang="de-DE" dirty="0" smtClean="0"/>
              <a:t> </a:t>
            </a:r>
            <a:r>
              <a:rPr lang="de-DE" dirty="0" err="1" smtClean="0"/>
              <a:t>credentials</a:t>
            </a:r>
            <a:r>
              <a:rPr lang="de-DE" dirty="0" smtClean="0"/>
              <a:t> </a:t>
            </a:r>
            <a:r>
              <a:rPr lang="de-DE" dirty="0" err="1" smtClean="0"/>
              <a:t>to</a:t>
            </a:r>
            <a:r>
              <a:rPr lang="de-DE" dirty="0" smtClean="0"/>
              <a:t> </a:t>
            </a:r>
            <a:r>
              <a:rPr lang="de-DE" dirty="0" err="1" smtClean="0"/>
              <a:t>authenticate</a:t>
            </a:r>
            <a:r>
              <a:rPr lang="de-DE" dirty="0" smtClean="0"/>
              <a:t> </a:t>
            </a:r>
            <a:r>
              <a:rPr lang="de-DE" dirty="0" err="1" smtClean="0"/>
              <a:t>against</a:t>
            </a:r>
            <a:r>
              <a:rPr lang="de-DE" dirty="0" smtClean="0"/>
              <a:t> </a:t>
            </a:r>
            <a:r>
              <a:rPr lang="de-DE" dirty="0" err="1" smtClean="0"/>
              <a:t>CodeCommit</a:t>
            </a:r>
            <a:r>
              <a:rPr lang="de-DE" dirty="0" smtClean="0"/>
              <a:t>. Can </a:t>
            </a:r>
            <a:r>
              <a:rPr lang="de-DE" dirty="0" err="1" smtClean="0"/>
              <a:t>be</a:t>
            </a:r>
            <a:r>
              <a:rPr lang="de-DE" dirty="0" smtClean="0"/>
              <a:t> HTTPS </a:t>
            </a:r>
            <a:r>
              <a:rPr lang="de-DE" dirty="0" err="1" smtClean="0"/>
              <a:t>or</a:t>
            </a:r>
            <a:r>
              <a:rPr lang="de-DE" dirty="0" smtClean="0"/>
              <a:t> SSH</a:t>
            </a:r>
            <a:endParaRPr dirty="0"/>
          </a:p>
        </p:txBody>
      </p:sp>
      <p:sp>
        <p:nvSpPr>
          <p:cNvPr id="1759" name="Circle"/>
          <p:cNvSpPr/>
          <p:nvPr/>
        </p:nvSpPr>
        <p:spPr>
          <a:xfrm>
            <a:off x="3125541"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0" name="Circle"/>
          <p:cNvSpPr/>
          <p:nvPr/>
        </p:nvSpPr>
        <p:spPr>
          <a:xfrm>
            <a:off x="8653043"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1" name="Circle"/>
          <p:cNvSpPr/>
          <p:nvPr/>
        </p:nvSpPr>
        <p:spPr>
          <a:xfrm>
            <a:off x="14172424"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2" name="Circle"/>
          <p:cNvSpPr/>
          <p:nvPr/>
        </p:nvSpPr>
        <p:spPr>
          <a:xfrm>
            <a:off x="19708045"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3" name="Circle"/>
          <p:cNvSpPr/>
          <p:nvPr/>
        </p:nvSpPr>
        <p:spPr>
          <a:xfrm>
            <a:off x="3125541"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4" name="Circle"/>
          <p:cNvSpPr/>
          <p:nvPr/>
        </p:nvSpPr>
        <p:spPr>
          <a:xfrm>
            <a:off x="8653043"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5" name="Circle"/>
          <p:cNvSpPr/>
          <p:nvPr/>
        </p:nvSpPr>
        <p:spPr>
          <a:xfrm>
            <a:off x="14172424"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6" name="Circle"/>
          <p:cNvSpPr/>
          <p:nvPr/>
        </p:nvSpPr>
        <p:spPr>
          <a:xfrm>
            <a:off x="19708045"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71" name="Shape"/>
          <p:cNvSpPr/>
          <p:nvPr/>
        </p:nvSpPr>
        <p:spPr>
          <a:xfrm>
            <a:off x="3609778" y="307821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8" name="Shape"/>
          <p:cNvSpPr/>
          <p:nvPr/>
        </p:nvSpPr>
        <p:spPr>
          <a:xfrm>
            <a:off x="14656823" y="306765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9" name="Shape"/>
          <p:cNvSpPr/>
          <p:nvPr/>
        </p:nvSpPr>
        <p:spPr>
          <a:xfrm>
            <a:off x="9118314" y="307822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0" name="Shape"/>
          <p:cNvSpPr/>
          <p:nvPr/>
        </p:nvSpPr>
        <p:spPr>
          <a:xfrm>
            <a:off x="20180609" y="3061605"/>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1" name="Shape"/>
          <p:cNvSpPr/>
          <p:nvPr/>
        </p:nvSpPr>
        <p:spPr>
          <a:xfrm>
            <a:off x="3609778" y="8218312"/>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2" name="Shape"/>
          <p:cNvSpPr/>
          <p:nvPr/>
        </p:nvSpPr>
        <p:spPr>
          <a:xfrm>
            <a:off x="9118314" y="8218311"/>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3" name="Shape"/>
          <p:cNvSpPr/>
          <p:nvPr/>
        </p:nvSpPr>
        <p:spPr>
          <a:xfrm>
            <a:off x="14664988" y="8240454"/>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4" name="Shape"/>
          <p:cNvSpPr/>
          <p:nvPr/>
        </p:nvSpPr>
        <p:spPr>
          <a:xfrm>
            <a:off x="20202672" y="818683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Tree>
    <p:extLst>
      <p:ext uri="{BB962C8B-B14F-4D97-AF65-F5344CB8AC3E}">
        <p14:creationId xmlns:p14="http://schemas.microsoft.com/office/powerpoint/2010/main" val="302286807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Create first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Browse files in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and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Chapter overview</a:t>
            </a:r>
            <a:endParaRPr lang="en-AU" sz="6000" dirty="0"/>
          </a:p>
        </p:txBody>
      </p:sp>
    </p:spTree>
    <p:extLst>
      <p:ext uri="{BB962C8B-B14F-4D97-AF65-F5344CB8AC3E}">
        <p14:creationId xmlns:p14="http://schemas.microsoft.com/office/powerpoint/2010/main" val="2304387287"/>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8229600" y="6906169"/>
            <a:ext cx="10003929" cy="3532684"/>
          </a:xfrm>
          <a:prstGeom prst="rect">
            <a:avLst/>
          </a:prstGeom>
        </p:spPr>
        <p:txBody>
          <a:bodyPr anchor="b"/>
          <a:lstStyle/>
          <a:p>
            <a:r>
              <a:rPr lang="en-AU" b="1" dirty="0" smtClean="0">
                <a:effectLst/>
                <a:latin typeface="Inter UI Extra Bold" panose="020B0502030000000004" pitchFamily="34" charset="0"/>
                <a:ea typeface="Inter UI Extra Bold" panose="020B0502030000000004" pitchFamily="34" charset="0"/>
              </a:rPr>
              <a:t>Code Commit</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lc="http://schemas.openxmlformats.org/drawingml/2006/lockedCanvas" xmlns:asvg="http://schemas.microsoft.com/office/drawing/2016/SVG/main" xmlns="" r:embed="rId7"/>
              </a:ext>
            </a:extLst>
          </a:blip>
          <a:stretch>
            <a:fillRect/>
          </a:stretch>
        </p:blipFill>
        <p:spPr>
          <a:xfrm>
            <a:off x="11018532" y="4458916"/>
            <a:ext cx="2759813" cy="2759813"/>
          </a:xfrm>
          <a:prstGeom prst="rect">
            <a:avLst/>
          </a:prstGeom>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751423"/>
          </a:xfrm>
        </p:spPr>
        <p:txBody>
          <a:bodyPr/>
          <a:lstStyle/>
          <a:p>
            <a:pPr>
              <a:defRPr>
                <a:effectLst/>
              </a:defRPr>
            </a:pPr>
            <a:r>
              <a:rPr lang="de-DE" dirty="0" smtClean="0"/>
              <a:t>Chapter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1523108"/>
          </a:xfrm>
        </p:spPr>
        <p:txBody>
          <a:bodyPr/>
          <a:lstStyle/>
          <a:p>
            <a:r>
              <a:rPr lang="de-DE" b="1" dirty="0" smtClean="0">
                <a:latin typeface="Inter UI Extra Bold" panose="020B0502030000000004" pitchFamily="34" charset="0"/>
                <a:ea typeface="Inter UI Extra Bold" panose="020B0502030000000004" pitchFamily="34" charset="0"/>
              </a:rPr>
              <a:t>Code Commit</a:t>
            </a: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5" name="Text Placeholder 24"/>
          <p:cNvSpPr>
            <a:spLocks noGrp="1"/>
          </p:cNvSpPr>
          <p:nvPr>
            <p:ph type="body" sz="quarter" idx="23"/>
          </p:nvPr>
        </p:nvSpPr>
        <p:spPr>
          <a:xfrm>
            <a:off x="13048186" y="4883461"/>
            <a:ext cx="2686632" cy="1190710"/>
          </a:xfrm>
        </p:spPr>
        <p:txBody>
          <a:bodyPr/>
          <a:lstStyle/>
          <a:p>
            <a:pPr>
              <a:defRPr>
                <a:effectLst/>
              </a:defRPr>
            </a:pPr>
            <a:r>
              <a:rPr lang="de-DE" dirty="0" err="1" smtClean="0"/>
              <a:t>CodeCommit</a:t>
            </a:r>
            <a:endParaRPr lang="id-ID" dirty="0"/>
          </a:p>
          <a:p>
            <a:pPr>
              <a:defRPr>
                <a:effectLst/>
              </a:defRPr>
            </a:pPr>
            <a:endParaRPr lang="id-ID" dirty="0"/>
          </a:p>
        </p:txBody>
      </p:sp>
      <p:sp>
        <p:nvSpPr>
          <p:cNvPr id="27" name="Text Placeholder 26"/>
          <p:cNvSpPr>
            <a:spLocks noGrp="1"/>
          </p:cNvSpPr>
          <p:nvPr>
            <p:ph type="body" sz="quarter" idx="25"/>
          </p:nvPr>
        </p:nvSpPr>
        <p:spPr>
          <a:xfrm>
            <a:off x="13048186" y="5847074"/>
            <a:ext cx="3632404" cy="1190710"/>
          </a:xfrm>
        </p:spPr>
        <p:txBody>
          <a:bodyPr/>
          <a:lstStyle/>
          <a:p>
            <a:pPr>
              <a:defRPr>
                <a:effectLst/>
              </a:defRPr>
            </a:pPr>
            <a:r>
              <a:rPr lang="de-DE" dirty="0" smtClean="0"/>
              <a:t>Chapter </a:t>
            </a:r>
            <a:r>
              <a:rPr lang="de-DE" dirty="0" err="1" smtClean="0"/>
              <a:t>Overview</a:t>
            </a:r>
            <a:endParaRPr lang="id-ID" dirty="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a:xfrm>
            <a:off x="13048186" y="6810686"/>
            <a:ext cx="2010165" cy="667489"/>
          </a:xfrm>
        </p:spPr>
        <p:txBody>
          <a:bodyPr/>
          <a:lstStyle/>
          <a:p>
            <a:r>
              <a:rPr lang="de-DE" dirty="0" smtClean="0"/>
              <a:t>Summary</a:t>
            </a:r>
            <a:endParaRPr lang="de-DE" dirty="0"/>
          </a:p>
        </p:txBody>
      </p:sp>
      <p:sp>
        <p:nvSpPr>
          <p:cNvPr id="4" name="Textplatzhalter 3"/>
          <p:cNvSpPr>
            <a:spLocks noGrp="1"/>
          </p:cNvSpPr>
          <p:nvPr>
            <p:ph type="body" sz="quarter" idx="22"/>
          </p:nvPr>
        </p:nvSpPr>
        <p:spPr/>
        <p:txBody>
          <a:bodyPr/>
          <a:lstStyle/>
          <a:p>
            <a:endParaRPr lang="de-DE"/>
          </a:p>
        </p:txBody>
      </p:sp>
      <p:sp>
        <p:nvSpPr>
          <p:cNvPr id="2" name="Textplatzhalter 1"/>
          <p:cNvSpPr>
            <a:spLocks noGrp="1"/>
          </p:cNvSpPr>
          <p:nvPr>
            <p:ph type="body" sz="quarter" idx="21"/>
          </p:nvPr>
        </p:nvSpPr>
        <p:spPr>
          <a:xfrm>
            <a:off x="13048186" y="3919849"/>
            <a:ext cx="872033" cy="667489"/>
          </a:xfrm>
        </p:spPr>
        <p:txBody>
          <a:bodyPr/>
          <a:lstStyle/>
          <a:p>
            <a:r>
              <a:rPr lang="de-DE" dirty="0" smtClean="0"/>
              <a:t>GIT</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4832092"/>
          </a:xfrm>
          <a:prstGeom prst="rect">
            <a:avLst/>
          </a:prstGeom>
        </p:spPr>
        <p:txBody>
          <a:bodyPr/>
          <a:lstStyle/>
          <a:p>
            <a:pPr algn="just"/>
            <a:r>
              <a:rPr lang="en-US" sz="4000" dirty="0" smtClean="0"/>
              <a:t>“AWS </a:t>
            </a:r>
            <a:r>
              <a:rPr lang="en-US" sz="4000" dirty="0" err="1"/>
              <a:t>CodeCommit</a:t>
            </a:r>
            <a:r>
              <a:rPr lang="en-US" sz="4000" dirty="0"/>
              <a:t> is a fully-managed source control service that hosts secure </a:t>
            </a:r>
            <a:r>
              <a:rPr lang="en-US" sz="4000" dirty="0" err="1"/>
              <a:t>Git</a:t>
            </a:r>
            <a:r>
              <a:rPr lang="en-US" sz="4000" dirty="0"/>
              <a:t>-based repositories. It makes it easy for teams to collaborate on code in a secure and highly scalable ecosystem. </a:t>
            </a:r>
            <a:r>
              <a:rPr lang="en-US" sz="4000" dirty="0" err="1"/>
              <a:t>CodeCommit</a:t>
            </a:r>
            <a:r>
              <a:rPr lang="en-US" sz="4000" dirty="0"/>
              <a:t> eliminates the need to operate your own source control system or worry about scaling its infrastructure</a:t>
            </a:r>
            <a:r>
              <a:rPr lang="en-US" sz="4000" dirty="0" smtClean="0"/>
              <a:t>.”</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5857943" cy="622301"/>
          </a:xfrm>
        </p:spPr>
        <p:txBody>
          <a:bodyPr/>
          <a:lstStyle/>
          <a:p>
            <a:r>
              <a:rPr lang="de-DE" dirty="0" smtClean="0"/>
              <a:t>AWS </a:t>
            </a:r>
            <a:r>
              <a:rPr lang="de-DE" dirty="0" err="1" smtClean="0"/>
              <a:t>definition</a:t>
            </a:r>
            <a:r>
              <a:rPr lang="de-DE" dirty="0" smtClean="0"/>
              <a:t> :</a:t>
            </a:r>
            <a:endParaRPr lang="de-DE" dirty="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3"/>
          </p:nvPr>
        </p:nvSpPr>
        <p:spPr>
          <a:xfrm>
            <a:off x="1088386" y="3952308"/>
            <a:ext cx="22115721" cy="8248348"/>
          </a:xfrm>
        </p:spPr>
        <p:txBody>
          <a:bodyPr/>
          <a:lstStyle/>
          <a:p>
            <a:pPr algn="just">
              <a:defRPr>
                <a:effectLst/>
              </a:defRPr>
            </a:pPr>
            <a:r>
              <a:rPr lang="en-US" sz="5400" dirty="0"/>
              <a:t>AWS </a:t>
            </a:r>
            <a:r>
              <a:rPr lang="en-US" sz="5400" dirty="0" err="1"/>
              <a:t>CodeCommit</a:t>
            </a:r>
            <a:r>
              <a:rPr lang="en-US" sz="5400" dirty="0"/>
              <a:t> is a version control service hosted by Amazon Web Services that you can use to privately store and </a:t>
            </a:r>
          </a:p>
          <a:p>
            <a:pPr algn="just">
              <a:defRPr>
                <a:effectLst/>
              </a:defRPr>
            </a:pPr>
            <a:r>
              <a:rPr lang="en-US" sz="5400" dirty="0"/>
              <a:t>manage files, such as documents, source code, and binary files in the cloud.</a:t>
            </a:r>
          </a:p>
          <a:p>
            <a:pPr algn="just">
              <a:defRPr>
                <a:effectLst/>
              </a:defRPr>
            </a:pPr>
            <a:r>
              <a:rPr lang="en-US" sz="5400" dirty="0"/>
              <a:t>It supports the standard functionality of </a:t>
            </a:r>
            <a:r>
              <a:rPr lang="en-US" sz="5400" dirty="0" err="1"/>
              <a:t>Git</a:t>
            </a:r>
            <a:r>
              <a:rPr lang="en-US" sz="5400" dirty="0"/>
              <a:t>, so it works seamlessly with your existing </a:t>
            </a:r>
            <a:r>
              <a:rPr lang="en-US" sz="5400" dirty="0" err="1"/>
              <a:t>Git</a:t>
            </a:r>
            <a:r>
              <a:rPr lang="en-US" sz="5400" dirty="0"/>
              <a:t>-based tools</a:t>
            </a:r>
            <a:r>
              <a:rPr lang="en-US" sz="5400" dirty="0" smtClean="0"/>
              <a:t>.</a:t>
            </a:r>
          </a:p>
          <a:p>
            <a:pPr algn="just">
              <a:defRPr>
                <a:effectLst/>
              </a:defRPr>
            </a:pPr>
            <a:endParaRPr lang="en-US" sz="5400" dirty="0"/>
          </a:p>
          <a:p>
            <a:pPr algn="just">
              <a:defRPr>
                <a:effectLst/>
              </a:defRPr>
            </a:pPr>
            <a:r>
              <a:rPr lang="en-US" sz="5400" dirty="0"/>
              <a:t>Or with other words:</a:t>
            </a:r>
          </a:p>
          <a:p>
            <a:pPr algn="just">
              <a:defRPr>
                <a:effectLst/>
              </a:defRPr>
            </a:pPr>
            <a:r>
              <a:rPr lang="en-US" sz="5400" dirty="0"/>
              <a:t>With </a:t>
            </a:r>
            <a:r>
              <a:rPr lang="en-US" sz="5400" dirty="0" err="1"/>
              <a:t>CodeCommit</a:t>
            </a:r>
            <a:r>
              <a:rPr lang="en-US" sz="5400" dirty="0"/>
              <a:t> you can host private </a:t>
            </a:r>
            <a:r>
              <a:rPr lang="en-US" sz="5400" dirty="0" err="1"/>
              <a:t>Git</a:t>
            </a:r>
            <a:r>
              <a:rPr lang="en-US" sz="5400" dirty="0"/>
              <a:t> repositories on AWS.</a:t>
            </a:r>
            <a:endParaRPr lang="id-ID" sz="5400" dirty="0"/>
          </a:p>
        </p:txBody>
      </p:sp>
      <p:sp>
        <p:nvSpPr>
          <p:cNvPr id="5" name="Textplatzhalter 4"/>
          <p:cNvSpPr>
            <a:spLocks noGrp="1"/>
          </p:cNvSpPr>
          <p:nvPr>
            <p:ph type="body" sz="quarter" idx="16"/>
          </p:nvPr>
        </p:nvSpPr>
        <p:spPr/>
        <p:txBody>
          <a:bodyPr/>
          <a:lstStyle/>
          <a:p>
            <a:endParaRPr lang="de-DE" dirty="0"/>
          </a:p>
        </p:txBody>
      </p:sp>
      <p:sp>
        <p:nvSpPr>
          <p:cNvPr id="6" name="Textplatzhalter 5"/>
          <p:cNvSpPr>
            <a:spLocks noGrp="1"/>
          </p:cNvSpPr>
          <p:nvPr>
            <p:ph type="body" sz="quarter" idx="15"/>
          </p:nvPr>
        </p:nvSpPr>
        <p:spPr/>
        <p:txBody>
          <a:bodyPr/>
          <a:lstStyle/>
          <a:p>
            <a:endParaRPr lang="de-DE"/>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pic>
        <p:nvPicPr>
          <p:cNvPr id="1705" name="Image" descr="Image"/>
          <p:cNvPicPr>
            <a:picLocks noGrp="1" noChangeAspect="1"/>
          </p:cNvPicPr>
          <p:nvPr>
            <p:ph type="pic" sz="quarter" idx="15"/>
          </p:nvPr>
        </p:nvPicPr>
        <p:blipFill>
          <a:blip r:embed="rId3">
            <a:extLst/>
          </a:blip>
          <a:srcRect l="16855" r="16855"/>
          <a:stretch>
            <a:fillRect/>
          </a:stretch>
        </p:blipFill>
        <p:spPr>
          <a:prstGeom prst="rect">
            <a:avLst/>
          </a:prstGeom>
        </p:spPr>
      </p:pic>
      <p:sp>
        <p:nvSpPr>
          <p:cNvPr id="1709" name="Add Title Here"/>
          <p:cNvSpPr txBox="1">
            <a:spLocks noGrp="1"/>
          </p:cNvSpPr>
          <p:nvPr>
            <p:ph type="body" sz="quarter" idx="16"/>
          </p:nvPr>
        </p:nvSpPr>
        <p:spPr>
          <a:prstGeom prst="rect">
            <a:avLst/>
          </a:prstGeom>
        </p:spPr>
        <p:txBody>
          <a:bodyPr/>
          <a:lstStyle/>
          <a:p>
            <a:r>
              <a:rPr lang="de-DE" dirty="0" smtClean="0"/>
              <a:t>Cloud Guru GIT </a:t>
            </a:r>
            <a:r>
              <a:rPr lang="de-DE" dirty="0" err="1" smtClean="0"/>
              <a:t>course</a:t>
            </a:r>
            <a:r>
              <a:rPr lang="de-DE" dirty="0" smtClean="0"/>
              <a:t> 1</a:t>
            </a:r>
            <a:endParaRPr dirty="0"/>
          </a:p>
        </p:txBody>
      </p:sp>
      <p:sp>
        <p:nvSpPr>
          <p:cNvPr id="1710" name="Lorem of for ipsum randomised words our, don't look even night offer slightly beration be ration Lorem of for ipsum"/>
          <p:cNvSpPr txBox="1">
            <a:spLocks noGrp="1"/>
          </p:cNvSpPr>
          <p:nvPr>
            <p:ph type="body" sz="quarter" idx="17"/>
          </p:nvPr>
        </p:nvSpPr>
        <p:spPr>
          <a:prstGeom prst="rect">
            <a:avLst/>
          </a:prstGeom>
        </p:spPr>
        <p:txBody>
          <a:bodyPr/>
          <a:lstStyle>
            <a:lvl1pPr algn="l">
              <a:lnSpc>
                <a:spcPct val="110000"/>
              </a:lnSpc>
              <a:defRPr sz="2600" spc="0"/>
            </a:lvl1pPr>
          </a:lstStyle>
          <a:p>
            <a:r>
              <a:rPr lang="de-DE" dirty="0" smtClean="0"/>
              <a:t>This </a:t>
            </a:r>
            <a:r>
              <a:rPr lang="de-DE" dirty="0" err="1" smtClean="0"/>
              <a:t>course</a:t>
            </a:r>
            <a:r>
              <a:rPr lang="de-DE" dirty="0" smtClean="0"/>
              <a:t> </a:t>
            </a:r>
            <a:r>
              <a:rPr lang="de-DE" dirty="0" err="1" smtClean="0"/>
              <a:t>is</a:t>
            </a:r>
            <a:r>
              <a:rPr lang="de-DE" dirty="0" smtClean="0"/>
              <a:t> </a:t>
            </a:r>
            <a:r>
              <a:rPr lang="de-DE" dirty="0" err="1" smtClean="0"/>
              <a:t>perfect</a:t>
            </a:r>
            <a:r>
              <a:rPr lang="de-DE" dirty="0" smtClean="0"/>
              <a:t> </a:t>
            </a:r>
            <a:r>
              <a:rPr lang="de-DE" dirty="0" err="1" smtClean="0"/>
              <a:t>to</a:t>
            </a:r>
            <a:r>
              <a:rPr lang="de-DE" dirty="0" smtClean="0"/>
              <a:t> </a:t>
            </a:r>
            <a:r>
              <a:rPr lang="de-DE" dirty="0" err="1" smtClean="0"/>
              <a:t>learn</a:t>
            </a:r>
            <a:r>
              <a:rPr lang="de-DE" dirty="0" smtClean="0"/>
              <a:t> GIT </a:t>
            </a:r>
            <a:r>
              <a:rPr lang="de-DE" dirty="0" err="1" smtClean="0"/>
              <a:t>from</a:t>
            </a:r>
            <a:r>
              <a:rPr lang="de-DE" dirty="0" smtClean="0"/>
              <a:t> </a:t>
            </a:r>
            <a:r>
              <a:rPr lang="de-DE" dirty="0" err="1" smtClean="0"/>
              <a:t>the</a:t>
            </a:r>
            <a:r>
              <a:rPr lang="de-DE" dirty="0" smtClean="0"/>
              <a:t> </a:t>
            </a:r>
            <a:r>
              <a:rPr lang="de-DE" dirty="0" err="1" smtClean="0"/>
              <a:t>basics</a:t>
            </a:r>
            <a:r>
              <a:rPr lang="de-DE" dirty="0" smtClean="0"/>
              <a:t> </a:t>
            </a:r>
            <a:r>
              <a:rPr lang="de-DE" dirty="0" err="1" smtClean="0"/>
              <a:t>to</a:t>
            </a:r>
            <a:r>
              <a:rPr lang="de-DE" dirty="0" smtClean="0"/>
              <a:t> </a:t>
            </a:r>
            <a:r>
              <a:rPr lang="de-DE" dirty="0" err="1" smtClean="0"/>
              <a:t>advanced</a:t>
            </a:r>
            <a:r>
              <a:rPr lang="de-DE" dirty="0" smtClean="0"/>
              <a:t> </a:t>
            </a:r>
            <a:r>
              <a:rPr lang="de-DE" dirty="0" err="1" smtClean="0"/>
              <a:t>features</a:t>
            </a:r>
            <a:r>
              <a:rPr lang="de-DE" dirty="0" smtClean="0"/>
              <a:t> …</a:t>
            </a:r>
            <a:r>
              <a:rPr lang="de-DE" dirty="0" err="1" smtClean="0"/>
              <a:t>add</a:t>
            </a:r>
            <a:r>
              <a:rPr lang="de-DE" dirty="0" smtClean="0"/>
              <a:t> Link</a:t>
            </a:r>
            <a:endParaRPr dirty="0"/>
          </a:p>
        </p:txBody>
      </p:sp>
      <p:pic>
        <p:nvPicPr>
          <p:cNvPr id="1711" name="Image" descr="Image"/>
          <p:cNvPicPr>
            <a:picLocks noGrp="1" noChangeAspect="1"/>
          </p:cNvPicPr>
          <p:nvPr>
            <p:ph type="pic" sz="quarter" idx="21"/>
          </p:nvPr>
        </p:nvPicPr>
        <p:blipFill>
          <a:blip r:embed="rId4">
            <a:extLst/>
          </a:blip>
          <a:srcRect l="18750" r="18750"/>
          <a:stretch>
            <a:fillRect/>
          </a:stretch>
        </p:blipFill>
        <p:spPr>
          <a:prstGeom prst="rect">
            <a:avLst/>
          </a:prstGeom>
        </p:spPr>
      </p:pic>
      <p:sp>
        <p:nvSpPr>
          <p:cNvPr id="1715" name="Add Title Here"/>
          <p:cNvSpPr txBox="1">
            <a:spLocks noGrp="1"/>
          </p:cNvSpPr>
          <p:nvPr>
            <p:ph type="body" sz="quarter" idx="22"/>
          </p:nvPr>
        </p:nvSpPr>
        <p:spPr>
          <a:prstGeom prst="rect">
            <a:avLst/>
          </a:prstGeom>
        </p:spPr>
        <p:txBody>
          <a:bodyPr/>
          <a:lstStyle/>
          <a:p>
            <a:r>
              <a:rPr lang="de-DE" dirty="0" smtClean="0"/>
              <a:t>Cloud Guru GIT </a:t>
            </a:r>
            <a:r>
              <a:rPr lang="de-DE" dirty="0" err="1" smtClean="0"/>
              <a:t>course</a:t>
            </a:r>
            <a:r>
              <a:rPr lang="de-DE" dirty="0" smtClean="0"/>
              <a:t> 2</a:t>
            </a:r>
            <a:endParaRPr dirty="0"/>
          </a:p>
        </p:txBody>
      </p:sp>
      <p:sp>
        <p:nvSpPr>
          <p:cNvPr id="1716" name="Lorem of for ipsum randomised words our, don't look even night offer slightly beration be ration Lorem of for ipsum"/>
          <p:cNvSpPr txBox="1">
            <a:spLocks noGrp="1"/>
          </p:cNvSpPr>
          <p:nvPr>
            <p:ph type="body" sz="quarter" idx="23"/>
          </p:nvPr>
        </p:nvSpPr>
        <p:spPr>
          <a:prstGeom prst="rect">
            <a:avLst/>
          </a:prstGeom>
        </p:spPr>
        <p:txBody>
          <a:bodyPr/>
          <a:lstStyle>
            <a:lvl1pPr algn="l">
              <a:lnSpc>
                <a:spcPct val="110000"/>
              </a:lnSpc>
              <a:defRPr sz="2600" spc="0"/>
            </a:lvl1pPr>
          </a:lstStyle>
          <a:p>
            <a:r>
              <a:rPr lang="en-US" dirty="0"/>
              <a:t>This course is perfect to learn GIT from the basics to advanced features …add Link</a:t>
            </a: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id-ID" dirty="0"/>
              <a:t>TITLE TEXT</a:t>
            </a:r>
          </a:p>
        </p:txBody>
      </p:sp>
      <p:sp>
        <p:nvSpPr>
          <p:cNvPr id="11" name="Textplatzhalter 10"/>
          <p:cNvSpPr>
            <a:spLocks noGrp="1"/>
          </p:cNvSpPr>
          <p:nvPr>
            <p:ph type="body" sz="quarter" idx="20"/>
          </p:nvPr>
        </p:nvSpPr>
        <p:spPr>
          <a:xfrm>
            <a:off x="1188720" y="8478966"/>
            <a:ext cx="21616416" cy="3883722"/>
          </a:xfrm>
        </p:spPr>
        <p:txBody>
          <a:bodyPr/>
          <a:lstStyle/>
          <a:p>
            <a:r>
              <a:rPr lang="en-US" dirty="0"/>
              <a:t>Pro </a:t>
            </a:r>
            <a:r>
              <a:rPr lang="en-US" dirty="0" err="1"/>
              <a:t>Git</a:t>
            </a:r>
            <a:r>
              <a:rPr lang="en-US" dirty="0"/>
              <a:t>, an online version of the Pro </a:t>
            </a:r>
            <a:r>
              <a:rPr lang="en-US" dirty="0" err="1"/>
              <a:t>Git</a:t>
            </a:r>
            <a:r>
              <a:rPr lang="en-US" dirty="0"/>
              <a:t> book. Written by Scott Chacon. Published by </a:t>
            </a:r>
            <a:r>
              <a:rPr lang="en-US" dirty="0" err="1"/>
              <a:t>Apress</a:t>
            </a:r>
            <a:r>
              <a:rPr lang="en-US" dirty="0"/>
              <a:t>. </a:t>
            </a:r>
          </a:p>
          <a:p>
            <a:endParaRPr lang="en-US" dirty="0"/>
          </a:p>
          <a:p>
            <a:r>
              <a:rPr lang="en-US" dirty="0" err="1"/>
              <a:t>Git</a:t>
            </a:r>
            <a:r>
              <a:rPr lang="en-US" dirty="0"/>
              <a:t> Immersion, a try-it-yourself guided tour that walks you through the fundamentals of using </a:t>
            </a:r>
            <a:r>
              <a:rPr lang="en-US" dirty="0" err="1"/>
              <a:t>Git</a:t>
            </a:r>
            <a:r>
              <a:rPr lang="en-US" dirty="0"/>
              <a:t>. </a:t>
            </a:r>
          </a:p>
          <a:p>
            <a:r>
              <a:rPr lang="en-US" dirty="0"/>
              <a:t>Published by Neo Innovation, Inc.</a:t>
            </a:r>
          </a:p>
          <a:p>
            <a:endParaRPr lang="en-US" dirty="0"/>
          </a:p>
          <a:p>
            <a:r>
              <a:rPr lang="en-US" dirty="0" err="1"/>
              <a:t>Git</a:t>
            </a:r>
            <a:r>
              <a:rPr lang="en-US" dirty="0"/>
              <a:t> Reference, an online quick reference that can also be used as a more in-depth </a:t>
            </a:r>
            <a:r>
              <a:rPr lang="en-US" dirty="0" err="1"/>
              <a:t>Git</a:t>
            </a:r>
            <a:r>
              <a:rPr lang="en-US" dirty="0"/>
              <a:t> tutorial. </a:t>
            </a:r>
          </a:p>
          <a:p>
            <a:r>
              <a:rPr lang="en-US" dirty="0"/>
              <a:t>Published by the GitHub team. </a:t>
            </a:r>
          </a:p>
          <a:p>
            <a:endParaRPr lang="en-US" dirty="0"/>
          </a:p>
          <a:p>
            <a:r>
              <a:rPr lang="en-US" dirty="0" err="1"/>
              <a:t>Git</a:t>
            </a:r>
            <a:r>
              <a:rPr lang="en-US" dirty="0"/>
              <a:t> Cheat Sheet with basic </a:t>
            </a:r>
            <a:r>
              <a:rPr lang="en-US" dirty="0" err="1"/>
              <a:t>Git</a:t>
            </a:r>
            <a:r>
              <a:rPr lang="en-US" dirty="0"/>
              <a:t> command syntax. Published by the GitHub team. </a:t>
            </a:r>
          </a:p>
          <a:p>
            <a:endParaRPr lang="en-US" dirty="0"/>
          </a:p>
          <a:p>
            <a:r>
              <a:rPr lang="en-US" dirty="0" err="1"/>
              <a:t>Git</a:t>
            </a:r>
            <a:r>
              <a:rPr lang="en-US" dirty="0"/>
              <a:t> Pocket Guide. Written by Richard E. Silverman. Published by O'Reilly Media, Inc.</a:t>
            </a:r>
            <a:endParaRPr lang="de-DE" dirty="0"/>
          </a:p>
        </p:txBody>
      </p:sp>
      <p:sp>
        <p:nvSpPr>
          <p:cNvPr id="25" name="Add Title Here"/>
          <p:cNvSpPr txBox="1">
            <a:spLocks noGrp="1"/>
          </p:cNvSpPr>
          <p:nvPr>
            <p:ph type="body" sz="quarter" idx="16"/>
          </p:nvPr>
        </p:nvSpPr>
        <p:spPr>
          <a:xfrm>
            <a:off x="8052451" y="7066358"/>
            <a:ext cx="6215748" cy="486530"/>
          </a:xfrm>
          <a:prstGeom prst="rect">
            <a:avLst/>
          </a:prstGeom>
        </p:spPr>
        <p:txBody>
          <a:bodyPr/>
          <a:lstStyle/>
          <a:p>
            <a:r>
              <a:rPr lang="de-DE" dirty="0" smtClean="0"/>
              <a:t>Additional GIT </a:t>
            </a:r>
            <a:r>
              <a:rPr lang="de-DE" dirty="0" err="1" smtClean="0"/>
              <a:t>training</a:t>
            </a:r>
            <a:r>
              <a:rPr lang="de-DE" dirty="0" smtClean="0"/>
              <a:t> </a:t>
            </a:r>
            <a:r>
              <a:rPr lang="de-DE" dirty="0" err="1" smtClean="0"/>
              <a:t>sources</a:t>
            </a:r>
            <a:endParaRPr dirty="0"/>
          </a:p>
        </p:txBody>
      </p:sp>
    </p:spTree>
    <p:extLst>
      <p:ext uri="{BB962C8B-B14F-4D97-AF65-F5344CB8AC3E}">
        <p14:creationId xmlns:p14="http://schemas.microsoft.com/office/powerpoint/2010/main" val="235619936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716928"/>
          </a:xfrm>
          <a:prstGeom prst="rect">
            <a:avLst/>
          </a:prstGeom>
        </p:spPr>
        <p:txBody>
          <a:bodyPr/>
          <a:lstStyle/>
          <a:p>
            <a:pPr algn="just"/>
            <a:r>
              <a:rPr lang="en-US" sz="4000" dirty="0" smtClean="0"/>
              <a:t>TODO</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7684981" cy="1138773"/>
          </a:xfrm>
        </p:spPr>
        <p:txBody>
          <a:bodyPr/>
          <a:lstStyle/>
          <a:p>
            <a:r>
              <a:rPr lang="de-DE" dirty="0" smtClean="0"/>
              <a:t>Most </a:t>
            </a:r>
            <a:r>
              <a:rPr lang="de-DE" dirty="0" err="1" smtClean="0"/>
              <a:t>important</a:t>
            </a:r>
            <a:r>
              <a:rPr lang="de-DE" dirty="0" smtClean="0"/>
              <a:t> GIT </a:t>
            </a:r>
            <a:r>
              <a:rPr lang="de-DE" dirty="0" err="1" smtClean="0"/>
              <a:t>commands</a:t>
            </a:r>
            <a:r>
              <a:rPr lang="de-DE" dirty="0" smtClean="0"/>
              <a:t>:</a:t>
            </a:r>
            <a:endParaRPr lang="de-DE" dirty="0"/>
          </a:p>
        </p:txBody>
      </p:sp>
    </p:spTree>
    <p:extLst>
      <p:ext uri="{BB962C8B-B14F-4D97-AF65-F5344CB8AC3E}">
        <p14:creationId xmlns:p14="http://schemas.microsoft.com/office/powerpoint/2010/main" val="314185306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13419" y="10871022"/>
            <a:ext cx="11734224" cy="1311128"/>
          </a:xfrm>
          <a:prstGeom prst="rect">
            <a:avLst/>
          </a:prstGeom>
        </p:spPr>
        <p:txBody>
          <a:bodyPr/>
          <a:lstStyle/>
          <a:p>
            <a:pPr algn="just"/>
            <a:r>
              <a:rPr lang="en-US" sz="3600" dirty="0"/>
              <a:t>store and manage assets (such as documents, source code, and binary files</a:t>
            </a:r>
            <a:r>
              <a:rPr lang="en-US" sz="3600" dirty="0" smtClean="0"/>
              <a:t>) in a private GIT based repository</a:t>
            </a:r>
            <a:endParaRPr lang="en-US" sz="3600" dirty="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err="1" smtClean="0"/>
              <a:t>CodeCommit</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lc="http://schemas.openxmlformats.org/drawingml/2006/lockedCanvas" xmlns:asvg="http://schemas.microsoft.com/office/drawing/2016/SVG/main" xmlns="" r:embed="rId7"/>
              </a:ext>
            </a:extLst>
          </a:blip>
          <a:stretch>
            <a:fillRect/>
          </a:stretch>
        </p:blipFill>
        <p:spPr>
          <a:xfrm>
            <a:off x="7693441" y="1967701"/>
            <a:ext cx="1388214" cy="1388214"/>
          </a:xfrm>
          <a:prstGeom prst="rect">
            <a:avLst/>
          </a:prstGeom>
        </p:spPr>
      </p:pic>
      <p:sp>
        <p:nvSpPr>
          <p:cNvPr id="5" name="Ellipse 4"/>
          <p:cNvSpPr/>
          <p:nvPr/>
        </p:nvSpPr>
        <p:spPr>
          <a:xfrm>
            <a:off x="166767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3" name="Ellipse 12"/>
          <p:cNvSpPr/>
          <p:nvPr/>
        </p:nvSpPr>
        <p:spPr>
          <a:xfrm>
            <a:off x="3947893"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4" name="Ellipse 13"/>
          <p:cNvSpPr/>
          <p:nvPr/>
        </p:nvSpPr>
        <p:spPr>
          <a:xfrm>
            <a:off x="5882367"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5" name="Ellipse 14"/>
          <p:cNvSpPr/>
          <p:nvPr/>
        </p:nvSpPr>
        <p:spPr>
          <a:xfrm>
            <a:off x="781684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6" name="Ellipse 15"/>
          <p:cNvSpPr/>
          <p:nvPr/>
        </p:nvSpPr>
        <p:spPr>
          <a:xfrm>
            <a:off x="9830585" y="6492954"/>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8" name="Ellipse 17"/>
          <p:cNvSpPr/>
          <p:nvPr/>
        </p:nvSpPr>
        <p:spPr>
          <a:xfrm>
            <a:off x="3947893" y="4625093"/>
            <a:ext cx="1312985" cy="1219200"/>
          </a:xfrm>
          <a:prstGeom prst="ellipse">
            <a:avLst/>
          </a:prstGeom>
          <a:solidFill>
            <a:schemeClr val="accent1">
              <a:lumMod val="60000"/>
              <a:lumOff val="4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9" name="Ellipse 18"/>
          <p:cNvSpPr/>
          <p:nvPr/>
        </p:nvSpPr>
        <p:spPr>
          <a:xfrm>
            <a:off x="10853007"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20" name="Ellipse 19"/>
          <p:cNvSpPr/>
          <p:nvPr/>
        </p:nvSpPr>
        <p:spPr>
          <a:xfrm>
            <a:off x="12624358"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cxnSp>
        <p:nvCxnSpPr>
          <p:cNvPr id="9" name="Gerader Verbinder 8"/>
          <p:cNvCxnSpPr>
            <a:stCxn id="5" idx="6"/>
            <a:endCxn id="13" idx="2"/>
          </p:cNvCxnSpPr>
          <p:nvPr/>
        </p:nvCxnSpPr>
        <p:spPr>
          <a:xfrm>
            <a:off x="2980656" y="7113469"/>
            <a:ext cx="967237"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2" name="Gerader Verbinder 21"/>
          <p:cNvCxnSpPr>
            <a:endCxn id="14" idx="2"/>
          </p:cNvCxnSpPr>
          <p:nvPr/>
        </p:nvCxnSpPr>
        <p:spPr>
          <a:xfrm>
            <a:off x="5260878" y="7113469"/>
            <a:ext cx="621489"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5" name="Gerader Verbinder 24"/>
          <p:cNvCxnSpPr>
            <a:endCxn id="15" idx="2"/>
          </p:cNvCxnSpPr>
          <p:nvPr/>
        </p:nvCxnSpPr>
        <p:spPr>
          <a:xfrm>
            <a:off x="7209822" y="7102554"/>
            <a:ext cx="607019" cy="10915"/>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7" name="Gerader Verbinder 26"/>
          <p:cNvCxnSpPr>
            <a:endCxn id="16" idx="2"/>
          </p:cNvCxnSpPr>
          <p:nvPr/>
        </p:nvCxnSpPr>
        <p:spPr>
          <a:xfrm>
            <a:off x="9129826" y="7100115"/>
            <a:ext cx="700759" cy="2439"/>
          </a:xfrm>
          <a:prstGeom prst="line">
            <a:avLst/>
          </a:prstGeom>
          <a:ln w="63500"/>
        </p:spPr>
        <p:style>
          <a:lnRef idx="3">
            <a:schemeClr val="accent6"/>
          </a:lnRef>
          <a:fillRef idx="0">
            <a:schemeClr val="accent6"/>
          </a:fillRef>
          <a:effectRef idx="2">
            <a:schemeClr val="accent6"/>
          </a:effectRef>
          <a:fontRef idx="minor">
            <a:schemeClr val="tx1"/>
          </a:fontRef>
        </p:style>
      </p:cxnSp>
      <p:sp>
        <p:nvSpPr>
          <p:cNvPr id="26" name="Freihandform 25"/>
          <p:cNvSpPr/>
          <p:nvPr/>
        </p:nvSpPr>
        <p:spPr>
          <a:xfrm>
            <a:off x="1736208" y="4572000"/>
            <a:ext cx="6661891" cy="2508738"/>
          </a:xfrm>
          <a:custGeom>
            <a:avLst/>
            <a:gdLst>
              <a:gd name="connsiteX0" fmla="*/ 1686930 w 6661891"/>
              <a:gd name="connsiteY0" fmla="*/ 2508738 h 2508738"/>
              <a:gd name="connsiteX1" fmla="*/ 2577884 w 6661891"/>
              <a:gd name="connsiteY1" fmla="*/ 1008185 h 2508738"/>
              <a:gd name="connsiteX2" fmla="*/ 45700 w 6661891"/>
              <a:gd name="connsiteY2" fmla="*/ 515815 h 2508738"/>
              <a:gd name="connsiteX3" fmla="*/ 5133515 w 6661891"/>
              <a:gd name="connsiteY3" fmla="*/ 468923 h 2508738"/>
              <a:gd name="connsiteX4" fmla="*/ 4594254 w 6661891"/>
              <a:gd name="connsiteY4" fmla="*/ 257908 h 2508738"/>
              <a:gd name="connsiteX5" fmla="*/ 6657515 w 6661891"/>
              <a:gd name="connsiteY5" fmla="*/ 351692 h 2508738"/>
              <a:gd name="connsiteX6" fmla="*/ 5133515 w 6661891"/>
              <a:gd name="connsiteY6" fmla="*/ 117231 h 2508738"/>
              <a:gd name="connsiteX7" fmla="*/ 4899054 w 6661891"/>
              <a:gd name="connsiteY7" fmla="*/ 1055077 h 2508738"/>
              <a:gd name="connsiteX8" fmla="*/ 5367977 w 6661891"/>
              <a:gd name="connsiteY8" fmla="*/ 140677 h 2508738"/>
              <a:gd name="connsiteX9" fmla="*/ 5883792 w 6661891"/>
              <a:gd name="connsiteY9" fmla="*/ 93785 h 2508738"/>
              <a:gd name="connsiteX10" fmla="*/ 5063177 w 6661891"/>
              <a:gd name="connsiteY10" fmla="*/ 0 h 250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1891" h="2508738">
                <a:moveTo>
                  <a:pt x="1686930" y="2508738"/>
                </a:moveTo>
                <a:cubicBezTo>
                  <a:pt x="2269176" y="1924538"/>
                  <a:pt x="2851422" y="1340339"/>
                  <a:pt x="2577884" y="1008185"/>
                </a:cubicBezTo>
                <a:cubicBezTo>
                  <a:pt x="2304346" y="676031"/>
                  <a:pt x="-380238" y="605692"/>
                  <a:pt x="45700" y="515815"/>
                </a:cubicBezTo>
                <a:cubicBezTo>
                  <a:pt x="471638" y="425938"/>
                  <a:pt x="4375423" y="511908"/>
                  <a:pt x="5133515" y="468923"/>
                </a:cubicBezTo>
                <a:cubicBezTo>
                  <a:pt x="5891607" y="425938"/>
                  <a:pt x="4340254" y="277446"/>
                  <a:pt x="4594254" y="257908"/>
                </a:cubicBezTo>
                <a:cubicBezTo>
                  <a:pt x="4848254" y="238370"/>
                  <a:pt x="6567638" y="375138"/>
                  <a:pt x="6657515" y="351692"/>
                </a:cubicBezTo>
                <a:cubicBezTo>
                  <a:pt x="6747392" y="328246"/>
                  <a:pt x="5426592" y="0"/>
                  <a:pt x="5133515" y="117231"/>
                </a:cubicBezTo>
                <a:cubicBezTo>
                  <a:pt x="4840438" y="234462"/>
                  <a:pt x="4859977" y="1051169"/>
                  <a:pt x="4899054" y="1055077"/>
                </a:cubicBezTo>
                <a:cubicBezTo>
                  <a:pt x="4938131" y="1058985"/>
                  <a:pt x="5203854" y="300892"/>
                  <a:pt x="5367977" y="140677"/>
                </a:cubicBezTo>
                <a:cubicBezTo>
                  <a:pt x="5532100" y="-19538"/>
                  <a:pt x="5934592" y="117231"/>
                  <a:pt x="5883792" y="93785"/>
                </a:cubicBezTo>
                <a:cubicBezTo>
                  <a:pt x="5832992" y="70339"/>
                  <a:pt x="5448084" y="35169"/>
                  <a:pt x="5063177" y="0"/>
                </a:cubicBezTo>
              </a:path>
            </a:pathLst>
          </a:cu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de-DE" sz="1800" b="0" i="0" u="none" strike="noStrike" cap="none" spc="0" normalizeH="0" baseline="0">
              <a:ln>
                <a:noFill/>
              </a:ln>
              <a:solidFill>
                <a:srgbClr val="000000"/>
              </a:solidFill>
              <a:effectLst/>
              <a:uFillTx/>
            </a:endParaRPr>
          </a:p>
        </p:txBody>
      </p:sp>
      <p:cxnSp>
        <p:nvCxnSpPr>
          <p:cNvPr id="29" name="Gekrümmter Verbinder 28"/>
          <p:cNvCxnSpPr/>
          <p:nvPr/>
        </p:nvCxnSpPr>
        <p:spPr>
          <a:xfrm rot="5400000" flipH="1" flipV="1">
            <a:off x="3003771" y="5862353"/>
            <a:ext cx="1400348" cy="1036422"/>
          </a:xfrm>
          <a:prstGeom prst="curvedConnector3">
            <a:avLst>
              <a:gd name="adj1" fmla="val 53348"/>
            </a:avLst>
          </a:prstGeom>
          <a:noFill/>
          <a:ln w="57150" cap="flat">
            <a:solidFill>
              <a:schemeClr val="accent1">
                <a:lumMod val="40000"/>
                <a:lumOff val="6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4" name="Gekrümmter Verbinder 43"/>
          <p:cNvCxnSpPr>
            <a:stCxn id="19" idx="1"/>
          </p:cNvCxnSpPr>
          <p:nvPr/>
        </p:nvCxnSpPr>
        <p:spPr>
          <a:xfrm rot="16200000" flipV="1">
            <a:off x="9429040" y="7244287"/>
            <a:ext cx="1696966" cy="1535532"/>
          </a:xfrm>
          <a:prstGeom prst="curvedConnector3">
            <a:avLst>
              <a:gd name="adj1" fmla="val 33420"/>
            </a:avLst>
          </a:prstGeom>
          <a:noFill/>
          <a:ln w="57150" cap="flat">
            <a:solidFill>
              <a:schemeClr val="tx2">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9" name="Gerader Verbinder 48"/>
          <p:cNvCxnSpPr/>
          <p:nvPr/>
        </p:nvCxnSpPr>
        <p:spPr>
          <a:xfrm>
            <a:off x="12093841" y="9291588"/>
            <a:ext cx="607019" cy="10915"/>
          </a:xfrm>
          <a:prstGeom prst="line">
            <a:avLst/>
          </a:prstGeom>
          <a:ln w="63500">
            <a:solidFill>
              <a:schemeClr val="tx2">
                <a:lumMod val="50000"/>
              </a:schemeClr>
            </a:solidFill>
          </a:ln>
        </p:spPr>
        <p:style>
          <a:lnRef idx="3">
            <a:schemeClr val="accent6"/>
          </a:lnRef>
          <a:fillRef idx="0">
            <a:schemeClr val="accent6"/>
          </a:fillRef>
          <a:effectRef idx="2">
            <a:schemeClr val="accent6"/>
          </a:effectRef>
          <a:fontRef idx="minor">
            <a:schemeClr val="tx1"/>
          </a:fontRef>
        </p:style>
      </p:cxnSp>
      <p:sp>
        <p:nvSpPr>
          <p:cNvPr id="50" name="Lorem ipsum dolor sit amet, consectetuer adipiscing elit, sed diam nonummy nibh euismod tincidunt ut laoreet."/>
          <p:cNvSpPr txBox="1"/>
          <p:nvPr/>
        </p:nvSpPr>
        <p:spPr>
          <a:xfrm>
            <a:off x="10668172" y="6810034"/>
            <a:ext cx="3619205" cy="553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Master</a:t>
            </a:r>
            <a:endParaRPr sz="3600" dirty="0"/>
          </a:p>
        </p:txBody>
      </p:sp>
      <p:sp>
        <p:nvSpPr>
          <p:cNvPr id="51" name="Lorem ipsum dolor sit amet, consectetuer adipiscing elit, sed diam nonummy nibh euismod tincidunt ut laoreet."/>
          <p:cNvSpPr txBox="1"/>
          <p:nvPr/>
        </p:nvSpPr>
        <p:spPr>
          <a:xfrm>
            <a:off x="4940873" y="4924434"/>
            <a:ext cx="3619205" cy="553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1</a:t>
            </a:r>
            <a:endParaRPr sz="3600" dirty="0"/>
          </a:p>
        </p:txBody>
      </p:sp>
      <p:sp>
        <p:nvSpPr>
          <p:cNvPr id="52" name="Lorem ipsum dolor sit amet, consectetuer adipiscing elit, sed diam nonummy nibh euismod tincidunt ut laoreet."/>
          <p:cNvSpPr txBox="1"/>
          <p:nvPr/>
        </p:nvSpPr>
        <p:spPr>
          <a:xfrm>
            <a:off x="7608266" y="9168642"/>
            <a:ext cx="3619205" cy="553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2</a:t>
            </a:r>
            <a:endParaRPr sz="3600" dirty="0"/>
          </a:p>
        </p:txBody>
      </p:sp>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2800579282"/>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584670"/>
            <a:ext cx="5860346" cy="933589"/>
          </a:xfrm>
        </p:spPr>
        <p:txBody>
          <a:bodyPr/>
          <a:lstStyle/>
          <a:p>
            <a:pPr marL="0" indent="0">
              <a:buNone/>
            </a:pPr>
            <a:r>
              <a:rPr lang="de-DE" b="1" dirty="0" err="1" smtClean="0">
                <a:latin typeface="Inter UI" panose="020B0502030000000004" pitchFamily="34" charset="0"/>
                <a:ea typeface="Inter UI" panose="020B0502030000000004" pitchFamily="34" charset="0"/>
              </a:rPr>
              <a:t>Benefits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2324675" cy="615553"/>
          </a:xfrm>
        </p:spPr>
        <p:txBody>
          <a:bodyPr/>
          <a:lstStyle/>
          <a:p>
            <a:pPr>
              <a:defRPr>
                <a:effectLst/>
              </a:defRPr>
            </a:pPr>
            <a:r>
              <a:rPr lang="de-DE" dirty="0" smtClean="0"/>
              <a:t>GIT </a:t>
            </a:r>
            <a:r>
              <a:rPr lang="de-DE" dirty="0" err="1" smtClean="0"/>
              <a:t>based</a:t>
            </a:r>
            <a:endParaRPr lang="id-ID" dirty="0"/>
          </a:p>
        </p:txBody>
      </p:sp>
      <p:sp>
        <p:nvSpPr>
          <p:cNvPr id="6" name="Text Placeholder 5"/>
          <p:cNvSpPr>
            <a:spLocks noGrp="1"/>
          </p:cNvSpPr>
          <p:nvPr>
            <p:ph type="body" sz="quarter" idx="16"/>
          </p:nvPr>
        </p:nvSpPr>
        <p:spPr>
          <a:xfrm>
            <a:off x="3349104" y="5100791"/>
            <a:ext cx="8055814" cy="1384995"/>
          </a:xfrm>
        </p:spPr>
        <p:txBody>
          <a:bodyPr/>
          <a:lstStyle/>
          <a:p>
            <a:pPr>
              <a:defRPr>
                <a:effectLst/>
              </a:defRPr>
            </a:pPr>
            <a:r>
              <a:rPr lang="en-US" dirty="0"/>
              <a:t>It supports the standard functionality of </a:t>
            </a:r>
            <a:r>
              <a:rPr lang="en-US" dirty="0" err="1"/>
              <a:t>Git</a:t>
            </a:r>
            <a:r>
              <a:rPr lang="en-US" dirty="0"/>
              <a:t>, so it works seamlessly with your existing </a:t>
            </a:r>
            <a:r>
              <a:rPr lang="en-US" dirty="0" err="1"/>
              <a:t>Git</a:t>
            </a:r>
            <a:r>
              <a:rPr lang="en-US" dirty="0"/>
              <a:t>-based tools.</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3658374" cy="615553"/>
          </a:xfrm>
        </p:spPr>
        <p:txBody>
          <a:bodyPr/>
          <a:lstStyle/>
          <a:p>
            <a:pPr>
              <a:defRPr>
                <a:effectLst/>
              </a:defRPr>
            </a:pPr>
            <a:r>
              <a:rPr lang="de-DE" dirty="0" smtClean="0"/>
              <a:t>AWS Integration</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a:t>Good Integration with other AWS </a:t>
            </a:r>
            <a:r>
              <a:rPr lang="en-US" dirty="0" smtClean="0"/>
              <a:t>services, like </a:t>
            </a:r>
            <a:r>
              <a:rPr lang="en-US" dirty="0" err="1" smtClean="0"/>
              <a:t>CodeBuild</a:t>
            </a:r>
            <a:r>
              <a:rPr lang="en-US" dirty="0" smtClean="0"/>
              <a:t>, </a:t>
            </a:r>
            <a:r>
              <a:rPr lang="en-US" dirty="0" err="1" smtClean="0"/>
              <a:t>CodePipeline</a:t>
            </a:r>
            <a:r>
              <a:rPr lang="en-US" dirty="0" smtClean="0"/>
              <a:t>, </a:t>
            </a:r>
            <a:r>
              <a:rPr lang="en-US" dirty="0" err="1" smtClean="0"/>
              <a:t>CloudWatch</a:t>
            </a:r>
            <a:r>
              <a:rPr lang="en-US" dirty="0" smtClean="0"/>
              <a:t> and more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1" name="Text Placeholder 10"/>
          <p:cNvSpPr>
            <a:spLocks noGrp="1"/>
          </p:cNvSpPr>
          <p:nvPr>
            <p:ph type="body" sz="quarter" idx="31"/>
          </p:nvPr>
        </p:nvSpPr>
        <p:spPr>
          <a:xfrm>
            <a:off x="3323704" y="10136340"/>
            <a:ext cx="6848350" cy="615553"/>
          </a:xfrm>
        </p:spPr>
        <p:txBody>
          <a:bodyPr/>
          <a:lstStyle/>
          <a:p>
            <a:pPr>
              <a:defRPr>
                <a:effectLst/>
              </a:defRPr>
            </a:pPr>
            <a:r>
              <a:rPr lang="de-DE" dirty="0" smtClean="0"/>
              <a:t>Easy </a:t>
            </a:r>
            <a:r>
              <a:rPr lang="de-DE" dirty="0" err="1" smtClean="0"/>
              <a:t>migration</a:t>
            </a:r>
            <a:r>
              <a:rPr lang="de-DE" dirty="0" smtClean="0"/>
              <a:t> </a:t>
            </a:r>
            <a:r>
              <a:rPr lang="de-DE" dirty="0" err="1" smtClean="0"/>
              <a:t>to</a:t>
            </a:r>
            <a:r>
              <a:rPr lang="de-DE" dirty="0" smtClean="0"/>
              <a:t> Code Commit</a:t>
            </a:r>
            <a:endParaRPr lang="id-ID" dirty="0"/>
          </a:p>
        </p:txBody>
      </p:sp>
      <p:sp>
        <p:nvSpPr>
          <p:cNvPr id="12" name="Text Placeholder 11"/>
          <p:cNvSpPr>
            <a:spLocks noGrp="1"/>
          </p:cNvSpPr>
          <p:nvPr>
            <p:ph type="body" sz="quarter" idx="32"/>
          </p:nvPr>
        </p:nvSpPr>
        <p:spPr>
          <a:xfrm>
            <a:off x="3349104" y="10923741"/>
            <a:ext cx="8055814" cy="1384995"/>
          </a:xfrm>
        </p:spPr>
        <p:txBody>
          <a:bodyPr/>
          <a:lstStyle/>
          <a:p>
            <a:pPr>
              <a:defRPr>
                <a:effectLst/>
              </a:defRPr>
            </a:pPr>
            <a:r>
              <a:rPr lang="en-US" dirty="0"/>
              <a:t>Easily migrate files from other remote repositories. </a:t>
            </a:r>
          </a:p>
          <a:p>
            <a:pPr>
              <a:defRPr>
                <a:effectLst/>
              </a:defRPr>
            </a:pPr>
            <a:r>
              <a:rPr lang="en-US" dirty="0"/>
              <a:t>You can migrate to </a:t>
            </a:r>
            <a:r>
              <a:rPr lang="en-US" dirty="0" err="1"/>
              <a:t>CodeCommit</a:t>
            </a:r>
            <a:r>
              <a:rPr lang="en-US" dirty="0"/>
              <a:t> from any </a:t>
            </a:r>
            <a:r>
              <a:rPr lang="en-US" dirty="0" err="1"/>
              <a:t>Git</a:t>
            </a:r>
            <a:r>
              <a:rPr lang="en-US" dirty="0"/>
              <a:t>-based repository.</a:t>
            </a:r>
            <a:endParaRPr lang="id-ID" dirty="0"/>
          </a:p>
        </p:txBody>
      </p:sp>
      <p:sp>
        <p:nvSpPr>
          <p:cNvPr id="13" name="Text Placeholder 12"/>
          <p:cNvSpPr>
            <a:spLocks noGrp="1"/>
          </p:cNvSpPr>
          <p:nvPr>
            <p:ph type="body" sz="quarter" idx="33"/>
          </p:nvPr>
        </p:nvSpPr>
        <p:spPr/>
        <p:txBody>
          <a:bodyPr/>
          <a:lstStyle/>
          <a:p>
            <a:pPr marL="0" indent="0">
              <a:buNone/>
            </a:pPr>
            <a:r>
              <a:rPr lang="id-ID" dirty="0"/>
              <a:t>3</a:t>
            </a:r>
          </a:p>
        </p:txBody>
      </p:sp>
      <p:pic>
        <p:nvPicPr>
          <p:cNvPr id="3" name="Bildplatzhalter 2"/>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t="6238" b="6238"/>
          <a:stretch>
            <a:fillRect/>
          </a:stretch>
        </p:blipFill>
        <p:spPr/>
      </p:pic>
    </p:spTree>
    <p:extLst>
      <p:ext uri="{BB962C8B-B14F-4D97-AF65-F5344CB8AC3E}">
        <p14:creationId xmlns:p14="http://schemas.microsoft.com/office/powerpoint/2010/main" val="797277681"/>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835</Words>
  <Application>Microsoft Office PowerPoint</Application>
  <PresentationFormat>Benutzerdefiniert</PresentationFormat>
  <Paragraphs>98</Paragraphs>
  <Slides>12</Slides>
  <Notes>7</Notes>
  <HiddenSlides>0</HiddenSlides>
  <MMClips>2</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12</vt:i4>
      </vt:variant>
    </vt:vector>
  </HeadingPairs>
  <TitlesOfParts>
    <vt:vector size="24" baseType="lpstr">
      <vt:lpstr>Arial</vt:lpstr>
      <vt:lpstr>Calibri</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368</cp:revision>
  <dcterms:modified xsi:type="dcterms:W3CDTF">2019-07-01T17:13:42Z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